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6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1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7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4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8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3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3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4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25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1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9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7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BA9EB-8330-40BC-BBFE-BB37C0647B15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QUIZ-5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EE150: Signals and Systems</a:t>
            </a:r>
          </a:p>
          <a:p>
            <a:r>
              <a:rPr lang="en-US" dirty="0" smtClean="0"/>
              <a:t>2016-Spring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67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2200258" y="2946694"/>
                <a:ext cx="1371600" cy="75303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Sampling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258" y="2946694"/>
                <a:ext cx="1371600" cy="75303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接箭头连接符 15"/>
          <p:cNvCxnSpPr>
            <a:endCxn id="15" idx="1"/>
          </p:cNvCxnSpPr>
          <p:nvPr/>
        </p:nvCxnSpPr>
        <p:spPr>
          <a:xfrm>
            <a:off x="438150" y="3323212"/>
            <a:ext cx="176210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3571858" y="3323209"/>
            <a:ext cx="121727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4789137" y="2978068"/>
                <a:ext cx="1920368" cy="75303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Down-Sampling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137" y="2978068"/>
                <a:ext cx="1920368" cy="75303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接箭头连接符 19"/>
          <p:cNvCxnSpPr/>
          <p:nvPr/>
        </p:nvCxnSpPr>
        <p:spPr>
          <a:xfrm>
            <a:off x="6709505" y="3323209"/>
            <a:ext cx="163439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/>
              <p:cNvSpPr txBox="1"/>
              <p:nvPr/>
            </p:nvSpPr>
            <p:spPr>
              <a:xfrm>
                <a:off x="3935366" y="3012139"/>
                <a:ext cx="6566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altLang="zh-CN" sz="20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sub>
                      </m:sSub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 sz="2000" b="1" dirty="0"/>
              </a:p>
            </p:txBody>
          </p:sp>
        </mc:Choice>
        <mc:Fallback xmlns="">
          <p:sp>
            <p:nvSpPr>
              <p:cNvPr id="21" name="文本框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366" y="3012139"/>
                <a:ext cx="656655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607" t="-1961" r="-14953" b="-3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/>
              <p:cNvSpPr txBox="1"/>
              <p:nvPr/>
            </p:nvSpPr>
            <p:spPr>
              <a:xfrm>
                <a:off x="1234241" y="2996452"/>
                <a:ext cx="52418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000" b="1" dirty="0"/>
              </a:p>
            </p:txBody>
          </p:sp>
        </mc:Choice>
        <mc:Fallback xmlns="">
          <p:sp>
            <p:nvSpPr>
              <p:cNvPr id="23" name="文本框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241" y="2996452"/>
                <a:ext cx="524182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977" t="-4000" r="-17442" b="-36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/>
              <p:cNvSpPr txBox="1"/>
              <p:nvPr/>
            </p:nvSpPr>
            <p:spPr>
              <a:xfrm>
                <a:off x="7071935" y="2996452"/>
                <a:ext cx="6823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altLang="zh-CN" sz="20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 sz="2000" b="1" dirty="0"/>
              </a:p>
            </p:txBody>
          </p:sp>
        </mc:Choice>
        <mc:Fallback xmlns="">
          <p:sp>
            <p:nvSpPr>
              <p:cNvPr id="24" name="文本框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1935" y="2996452"/>
                <a:ext cx="682303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5357" t="-4000" r="-14286" b="-36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本框 26"/>
              <p:cNvSpPr txBox="1"/>
              <p:nvPr/>
            </p:nvSpPr>
            <p:spPr>
              <a:xfrm>
                <a:off x="96316" y="71171"/>
                <a:ext cx="8647633" cy="2332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/>
                  <a:t>Continuous signal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altLang="zh-CN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altLang="zh-CN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CN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altLang="zh-CN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CN" sz="24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4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f>
                                  <m:fPr>
                                    <m:ctrlPr>
                                      <a:rPr lang="en-US" altLang="zh-CN" sz="24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4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2400" i="1">
                                            <a:solidFill>
                                              <a:srgbClr val="0000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2400" i="1">
                                            <a:solidFill>
                                              <a:srgbClr val="0000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altLang="zh-CN" sz="2400" i="1">
                                            <a:solidFill>
                                              <a:srgbClr val="0000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</m:func>
                      </m:num>
                      <m:den>
                        <m:r>
                          <a:rPr lang="en-US" altLang="zh-CN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f>
                          <m:fPr>
                            <m:ctrlPr>
                              <a:rPr lang="en-US" altLang="zh-CN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CN" sz="24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altLang="zh-CN" sz="24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den>
                    </m:f>
                    <m:r>
                      <a:rPr lang="en-US" altLang="zh-CN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altLang="zh-CN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40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CN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f>
                                  <m:fPr>
                                    <m:ctrlPr>
                                      <a:rPr lang="en-US" altLang="zh-CN" sz="24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4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2400" i="1">
                                            <a:solidFill>
                                              <a:srgbClr val="0000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2400" i="1">
                                            <a:solidFill>
                                              <a:srgbClr val="0000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altLang="zh-CN" sz="2400" i="1">
                                            <a:solidFill>
                                              <a:srgbClr val="0000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</m:func>
                      </m:num>
                      <m:den>
                        <m:r>
                          <a:rPr lang="en-US" altLang="zh-CN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f>
                          <m:fPr>
                            <m:ctrlPr>
                              <a:rPr lang="en-US" altLang="zh-CN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CN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altLang="zh-CN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den>
                    </m:f>
                    <m:r>
                      <a:rPr lang="en-US" altLang="zh-CN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400" dirty="0" smtClean="0">
                    <a:solidFill>
                      <a:srgbClr val="0000FF"/>
                    </a:solidFill>
                  </a:rPr>
                  <a:t> </a:t>
                </a:r>
              </a:p>
              <a:p>
                <a:r>
                  <a:rPr lang="en-US" altLang="zh-CN" sz="2400" dirty="0" smtClean="0"/>
                  <a:t>is sampled at a sampling period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400" b="0" dirty="0" smtClean="0"/>
                  <a:t> to get the discrete signal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altLang="zh-CN" sz="2400" b="0" dirty="0" smtClean="0"/>
              </a:p>
            </p:txBody>
          </p:sp>
        </mc:Choice>
        <mc:Fallback xmlns="">
          <p:sp>
            <p:nvSpPr>
              <p:cNvPr id="27" name="文本框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16" y="71171"/>
                <a:ext cx="8647633" cy="2332690"/>
              </a:xfrm>
              <a:prstGeom prst="rect">
                <a:avLst/>
              </a:prstGeom>
              <a:blipFill rotWithShape="0">
                <a:blip r:embed="rId7"/>
                <a:stretch>
                  <a:fillRect l="-1128" t="-2094" r="-5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96316" y="4485444"/>
                <a:ext cx="8342289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2000" dirty="0" smtClean="0"/>
                  <a:t>1. (2 </a:t>
                </a:r>
                <a:r>
                  <a:rPr lang="en-US" altLang="zh-CN" sz="2000" dirty="0"/>
                  <a:t>points) </a:t>
                </a:r>
                <a:endParaRPr lang="en-US" altLang="zh-CN" sz="2000" dirty="0" smtClean="0"/>
              </a:p>
              <a:p>
                <a:r>
                  <a:rPr lang="en-US" altLang="zh-CN" sz="2000" dirty="0"/>
                  <a:t> </a:t>
                </a:r>
                <a:r>
                  <a:rPr lang="en-US" altLang="zh-CN" sz="2000" dirty="0" smtClean="0"/>
                  <a:t>     Plot </a:t>
                </a:r>
                <a:r>
                  <a:rPr lang="en-US" altLang="zh-CN" sz="2000" dirty="0"/>
                  <a:t>the Fourier transform </a:t>
                </a:r>
                <a:r>
                  <a:rPr lang="en-US" altLang="zh-CN" sz="2000" dirty="0" smtClean="0"/>
                  <a:t>of 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000" dirty="0" smtClean="0"/>
                  <a:t> and the DTFT </a:t>
                </a:r>
                <a:r>
                  <a:rPr lang="en-US" altLang="zh-CN" sz="2000" dirty="0"/>
                  <a:t>of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zh-CN" sz="2000" dirty="0"/>
                  <a:t>; </a:t>
                </a:r>
              </a:p>
              <a:p>
                <a:r>
                  <a:rPr lang="en-US" altLang="zh-CN" sz="2000" dirty="0" smtClean="0"/>
                  <a:t>2. (1.5 points)</a:t>
                </a:r>
              </a:p>
              <a:p>
                <a:r>
                  <a:rPr lang="en-US" altLang="zh-CN" sz="2000" dirty="0"/>
                  <a:t> </a:t>
                </a:r>
                <a:r>
                  <a:rPr lang="en-US" altLang="zh-CN" sz="2000" dirty="0" smtClean="0"/>
                  <a:t>     Plot </a:t>
                </a:r>
                <a:r>
                  <a:rPr lang="en-US" altLang="zh-CN" sz="2000" dirty="0"/>
                  <a:t>the DTFT of of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zh-CN" sz="2000" dirty="0"/>
                  <a:t> </a:t>
                </a:r>
                <a:r>
                  <a:rPr lang="en-US" altLang="zh-CN" sz="2000" dirty="0" smtClean="0"/>
                  <a:t>when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altLang="zh-CN" sz="2000" dirty="0"/>
                  <a:t> =2</a:t>
                </a:r>
                <a:endParaRPr lang="en-US" altLang="zh-CN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z="2000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US" altLang="zh-CN" sz="2000" b="0" i="0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altLang="zh-CN" sz="2000" dirty="0"/>
                        <m:t> (</m:t>
                      </m:r>
                      <m:r>
                        <m:rPr>
                          <m:nor/>
                        </m:rPr>
                        <a:rPr lang="en-US" altLang="zh-CN" sz="2000" b="0" i="0" dirty="0" smtClean="0"/>
                        <m:t>1.5</m:t>
                      </m:r>
                      <m:r>
                        <m:rPr>
                          <m:nor/>
                        </m:rPr>
                        <a:rPr lang="en-US" altLang="zh-CN" sz="2000" dirty="0"/>
                        <m:t> </m:t>
                      </m:r>
                      <m:r>
                        <m:rPr>
                          <m:nor/>
                        </m:rPr>
                        <a:rPr lang="en-US" altLang="zh-CN" sz="2000" dirty="0"/>
                        <m:t>points</m:t>
                      </m:r>
                      <m:r>
                        <m:rPr>
                          <m:nor/>
                        </m:rPr>
                        <a:rPr lang="en-US" altLang="zh-CN" sz="2000" dirty="0"/>
                        <m:t>)</m:t>
                      </m:r>
                    </m:oMath>
                  </m:oMathPara>
                </a14:m>
                <a:endParaRPr lang="en-US" altLang="zh-CN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z="2000" dirty="0"/>
                        <m:t>      </m:t>
                      </m:r>
                      <m:r>
                        <m:rPr>
                          <m:nor/>
                        </m:rPr>
                        <a:rPr lang="en-US" altLang="zh-CN" sz="2000" dirty="0"/>
                        <m:t>Plot</m:t>
                      </m:r>
                      <m:r>
                        <m:rPr>
                          <m:nor/>
                        </m:rPr>
                        <a:rPr lang="en-US" altLang="zh-CN" sz="2000" dirty="0"/>
                        <m:t> </m:t>
                      </m:r>
                      <m:r>
                        <m:rPr>
                          <m:nor/>
                        </m:rPr>
                        <a:rPr lang="en-US" altLang="zh-CN" sz="2000" dirty="0"/>
                        <m:t>the</m:t>
                      </m:r>
                      <m:r>
                        <m:rPr>
                          <m:nor/>
                        </m:rPr>
                        <a:rPr lang="en-US" altLang="zh-CN" sz="2000" dirty="0"/>
                        <m:t> </m:t>
                      </m:r>
                      <m:r>
                        <m:rPr>
                          <m:nor/>
                        </m:rPr>
                        <a:rPr lang="en-US" altLang="zh-CN" sz="2000" dirty="0"/>
                        <m:t>DTFT</m:t>
                      </m:r>
                      <m:r>
                        <m:rPr>
                          <m:nor/>
                        </m:rPr>
                        <a:rPr lang="en-US" altLang="zh-CN" sz="2000" dirty="0"/>
                        <m:t> </m:t>
                      </m:r>
                      <m:r>
                        <m:rPr>
                          <m:nor/>
                        </m:rPr>
                        <a:rPr lang="en-US" altLang="zh-CN" sz="2000" dirty="0"/>
                        <m:t>of</m:t>
                      </m:r>
                      <m:r>
                        <m:rPr>
                          <m:nor/>
                        </m:rPr>
                        <a:rPr lang="en-US" altLang="zh-CN" sz="2000" dirty="0"/>
                        <m:t> </m:t>
                      </m:r>
                      <m:r>
                        <m:rPr>
                          <m:nor/>
                        </m:rPr>
                        <a:rPr lang="en-US" altLang="zh-CN" sz="2000" dirty="0"/>
                        <m:t>of</m:t>
                      </m:r>
                      <m:r>
                        <m:rPr>
                          <m:nor/>
                        </m:rPr>
                        <a:rPr lang="en-US" altLang="zh-CN" sz="2000" dirty="0"/>
                        <m:t>  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m:rPr>
                          <m:nor/>
                        </m:rPr>
                        <a:rPr lang="en-US" altLang="zh-CN" sz="2000" dirty="0"/>
                        <m:t> </m:t>
                      </m:r>
                      <m:r>
                        <m:rPr>
                          <m:nor/>
                        </m:rPr>
                        <a:rPr lang="en-US" altLang="zh-CN" sz="2000" dirty="0"/>
                        <m:t>when</m:t>
                      </m:r>
                      <m:r>
                        <m:rPr>
                          <m:nor/>
                        </m:rPr>
                        <a:rPr lang="en-US" altLang="zh-CN" sz="2000" dirty="0"/>
                        <m:t> 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m:rPr>
                          <m:nor/>
                        </m:rPr>
                        <a:rPr lang="en-US" altLang="zh-CN" sz="2000" dirty="0"/>
                        <m:t> =</m:t>
                      </m:r>
                      <m:r>
                        <m:rPr>
                          <m:nor/>
                        </m:rPr>
                        <a:rPr lang="en-US" altLang="zh-CN" sz="2000" b="0" i="0" dirty="0" smtClean="0"/>
                        <m:t>3</m:t>
                      </m:r>
                    </m:oMath>
                  </m:oMathPara>
                </a14:m>
                <a:endParaRPr lang="en-US" altLang="zh-CN" sz="2000" dirty="0"/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16" y="4485444"/>
                <a:ext cx="8342289" cy="1938992"/>
              </a:xfrm>
              <a:prstGeom prst="rect">
                <a:avLst/>
              </a:prstGeom>
              <a:blipFill rotWithShape="0">
                <a:blip r:embed="rId8"/>
                <a:stretch>
                  <a:fillRect l="-804" t="-18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接箭头连接符 4"/>
          <p:cNvCxnSpPr/>
          <p:nvPr/>
        </p:nvCxnSpPr>
        <p:spPr>
          <a:xfrm>
            <a:off x="6562725" y="3080321"/>
            <a:ext cx="0" cy="48577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39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1429</TotalTime>
  <Words>37</Words>
  <Application>Microsoft Office PowerPoint</Application>
  <PresentationFormat>全屏显示(4:3)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Cambria Math</vt:lpstr>
      <vt:lpstr>Office 主题</vt:lpstr>
      <vt:lpstr>QUIZ-5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QUIZ-1</dc:title>
  <dc:creator>Xiliang Luo</dc:creator>
  <cp:lastModifiedBy>DialGroup</cp:lastModifiedBy>
  <cp:revision>43</cp:revision>
  <dcterms:created xsi:type="dcterms:W3CDTF">2016-03-07T03:50:56Z</dcterms:created>
  <dcterms:modified xsi:type="dcterms:W3CDTF">2016-06-14T06:22:34Z</dcterms:modified>
</cp:coreProperties>
</file>