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9" r:id="rId2"/>
    <p:sldId id="347" r:id="rId3"/>
    <p:sldId id="351" r:id="rId4"/>
    <p:sldId id="348" r:id="rId5"/>
    <p:sldId id="349" r:id="rId6"/>
    <p:sldId id="350" r:id="rId7"/>
    <p:sldId id="352" r:id="rId8"/>
    <p:sldId id="353" r:id="rId9"/>
    <p:sldId id="354" r:id="rId10"/>
    <p:sldId id="355" r:id="rId11"/>
    <p:sldId id="356" r:id="rId12"/>
    <p:sldId id="358" r:id="rId13"/>
    <p:sldId id="359" r:id="rId14"/>
    <p:sldId id="361" r:id="rId15"/>
    <p:sldId id="362" r:id="rId16"/>
    <p:sldId id="363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731" autoAdjust="0"/>
  </p:normalViewPr>
  <p:slideViewPr>
    <p:cSldViewPr>
      <p:cViewPr>
        <p:scale>
          <a:sx n="100" d="100"/>
          <a:sy n="100" d="100"/>
        </p:scale>
        <p:origin x="-462" y="-34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9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/>
              </a:defRPr>
            </a:lvl1pPr>
          </a:lstStyle>
          <a:p>
            <a:fld id="{04153FBE-2368-44BA-8A2B-1428AA6A30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/>
              </a:defRPr>
            </a:lvl1pPr>
          </a:lstStyle>
          <a:p>
            <a:fld id="{E15C803D-E42C-40B0-9A93-65596EE05D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58D87-8C70-40D4-8CCF-3C1DF65C74DE}" type="slidenum">
              <a:rPr lang="en-US"/>
              <a:pPr/>
              <a:t>14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6575823"/>
            <a:ext cx="1280160" cy="28836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0856D-80A2-454E-8247-F3D170501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B9EBD-E0FE-4388-BC5E-49FD82737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6873C-14A3-4EF9-8048-A93FB59A2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EB8B6-0F4B-461B-810E-4AE2FBD0F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869F1-7706-46F0-9068-C5E4EA0E6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0DE3D-43FB-43C3-8D3E-6D51481C4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51A2-CEC5-4E74-BD4F-176508531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5DAA-7077-408E-ADC3-86B404C42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D7129-1489-4A31-B729-13236BBA4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012BD-CFEF-4295-B052-6628BC8DF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9122E-BEDB-4679-983C-05DEF5308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9C90A3-4881-4B5B-9996-DAA3CD3092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CS357 </a:t>
            </a:r>
            <a:r>
              <a:rPr lang="en-US" dirty="0"/>
              <a:t>Lecture </a:t>
            </a:r>
            <a:r>
              <a:rPr lang="en-US" dirty="0" smtClean="0"/>
              <a:t>13: Symbolic model checking without BDDs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Aiken</a:t>
            </a:r>
          </a:p>
          <a:p>
            <a:r>
              <a:rPr lang="en-US" dirty="0" smtClean="0"/>
              <a:t>David Dill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C45B-5DE6-463B-B201-DD7998ADD52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propositional </a:t>
            </a:r>
            <a:r>
              <a:rPr lang="en-US" dirty="0" err="1" smtClean="0"/>
              <a:t>interpolant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idea: Derive from proof of </a:t>
            </a:r>
            <a:r>
              <a:rPr lang="en-US" dirty="0" err="1" smtClean="0"/>
              <a:t>unsatisfiability</a:t>
            </a:r>
            <a:endParaRPr lang="en-US" dirty="0" smtClean="0"/>
          </a:p>
          <a:p>
            <a:pPr lvl="1"/>
            <a:r>
              <a:rPr lang="en-US" dirty="0" smtClean="0"/>
              <a:t>Works more generally (some quantifier-free first-order formulas).</a:t>
            </a:r>
          </a:p>
          <a:p>
            <a:r>
              <a:rPr lang="en-US" dirty="0" smtClean="0"/>
              <a:t>Simple linear-time algorithm on resolution tree (see McMillan paper).</a:t>
            </a:r>
          </a:p>
          <a:p>
            <a:r>
              <a:rPr lang="en-US" dirty="0" smtClean="0"/>
              <a:t>Based on </a:t>
            </a:r>
            <a:r>
              <a:rPr lang="en-US" smtClean="0"/>
              <a:t>resolution proofs related </a:t>
            </a:r>
            <a:r>
              <a:rPr lang="en-US" dirty="0" smtClean="0"/>
              <a:t>to GRASP implication graph.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First-order interpolation can be used to find new predicates in CEGAR loop of predicate abstraction.</a:t>
            </a:r>
          </a:p>
          <a:p>
            <a:r>
              <a:rPr lang="en-US" dirty="0" smtClean="0"/>
              <a:t>Used in BLAST and other program verifiers.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66800" y="4300538"/>
            <a:ext cx="306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3725" y="4994275"/>
            <a:ext cx="786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673475" y="3573463"/>
            <a:ext cx="1263650" cy="1066800"/>
            <a:chOff x="2314" y="1963"/>
            <a:chExt cx="796" cy="672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524" y="2404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x=y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314" y="1963"/>
              <a:ext cx="7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0033"/>
                  </a:solidFill>
                </a:rPr>
                <a:t>Good</a:t>
              </a:r>
            </a:p>
            <a:p>
              <a:r>
                <a:rPr lang="en-US">
                  <a:solidFill>
                    <a:srgbClr val="990033"/>
                  </a:solidFill>
                </a:rPr>
                <a:t>Predicates</a:t>
              </a:r>
            </a:p>
          </p:txBody>
        </p:sp>
      </p:grp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6308725" y="3573463"/>
            <a:ext cx="1263650" cy="1989137"/>
            <a:chOff x="3974" y="1963"/>
            <a:chExt cx="796" cy="1253"/>
          </a:xfrm>
        </p:grpSpPr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974" y="1963"/>
              <a:ext cx="7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0033"/>
                  </a:solidFill>
                </a:rPr>
                <a:t>Bad</a:t>
              </a:r>
            </a:p>
            <a:p>
              <a:r>
                <a:rPr lang="en-US">
                  <a:solidFill>
                    <a:srgbClr val="990033"/>
                  </a:solidFill>
                </a:rPr>
                <a:t>Predicates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060" y="2466"/>
              <a:ext cx="66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x=0, y=0</a:t>
              </a:r>
            </a:p>
            <a:p>
              <a:pPr algn="l"/>
              <a:r>
                <a:rPr lang="en-US"/>
                <a:t>x=1, y=1</a:t>
              </a:r>
            </a:p>
            <a:p>
              <a:pPr algn="l"/>
              <a:r>
                <a:rPr lang="en-US"/>
                <a:t>x=2, y=2</a:t>
              </a:r>
            </a:p>
            <a:p>
              <a:pPr algn="l"/>
              <a:r>
                <a:rPr lang="en-US"/>
                <a:t>...</a:t>
              </a:r>
            </a:p>
          </p:txBody>
        </p: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006850" y="3533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838200" y="3352800"/>
            <a:ext cx="7467600" cy="2971800"/>
            <a:chOff x="528" y="1824"/>
            <a:chExt cx="4704" cy="1536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826" y="2347"/>
              <a:ext cx="116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x=i; y=i;</a:t>
              </a:r>
            </a:p>
            <a:p>
              <a:pPr algn="l"/>
              <a:r>
                <a:rPr lang="en-US"/>
                <a:t>while(x!=0)</a:t>
              </a:r>
            </a:p>
            <a:p>
              <a:pPr algn="l"/>
              <a:r>
                <a:rPr lang="en-US"/>
                <a:t>    {x--; y--;}</a:t>
              </a:r>
            </a:p>
            <a:p>
              <a:pPr algn="l"/>
              <a:r>
                <a:rPr lang="en-US"/>
                <a:t>assert y==0;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862" y="2011"/>
              <a:ext cx="6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990033"/>
                  </a:solidFill>
                </a:rPr>
                <a:t>Program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28" y="1824"/>
              <a:ext cx="4704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Divergence 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838200"/>
          </a:xfrm>
        </p:spPr>
        <p:txBody>
          <a:bodyPr/>
          <a:lstStyle/>
          <a:p>
            <a:r>
              <a:rPr lang="en-US"/>
              <a:t>Most heuristics derive predicates in some way from the refutation of the counterexample.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85800" y="2133600"/>
            <a:ext cx="5810250" cy="4024313"/>
            <a:chOff x="432" y="1344"/>
            <a:chExt cx="3660" cy="2535"/>
          </a:xfrm>
        </p:grpSpPr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432" y="1344"/>
              <a:ext cx="3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990033"/>
                  </a:solidFill>
                </a:rPr>
                <a:t>Example: refinement using weakest procondition (WP)  </a:t>
              </a: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2452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2500" y="201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2452" y="24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2500" y="254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245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2500" y="307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2452" y="350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924" y="2073"/>
              <a:ext cx="5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x=i,y=i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896" y="2496"/>
              <a:ext cx="5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[x!=0]</a:t>
              </a:r>
            </a:p>
            <a:p>
              <a:r>
                <a:rPr lang="en-US"/>
                <a:t>x--, y--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1930" y="3052"/>
              <a:ext cx="4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[x=0]</a:t>
              </a:r>
            </a:p>
            <a:p>
              <a:r>
                <a:rPr lang="en-US"/>
                <a:t>[y!=0]</a:t>
              </a: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2260" y="3648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Error!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662" y="2322"/>
              <a:ext cx="116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x=i; y=i;</a:t>
              </a:r>
            </a:p>
            <a:p>
              <a:pPr algn="l"/>
              <a:r>
                <a:rPr lang="en-US"/>
                <a:t>while(x!=0)</a:t>
              </a:r>
            </a:p>
            <a:p>
              <a:pPr algn="l"/>
              <a:r>
                <a:rPr lang="en-US"/>
                <a:t>    {x--; y--;}</a:t>
              </a:r>
            </a:p>
            <a:p>
              <a:pPr algn="l"/>
              <a:r>
                <a:rPr lang="en-US"/>
                <a:t>assert y==0;</a:t>
              </a:r>
            </a:p>
          </p:txBody>
        </p:sp>
      </p:grp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800725" y="54102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990033"/>
                </a:solidFill>
              </a:rPr>
              <a:t>False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800725" y="4659313"/>
            <a:ext cx="1497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990033"/>
                </a:solidFill>
              </a:rPr>
              <a:t>x=0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>
                <a:solidFill>
                  <a:srgbClr val="990033"/>
                </a:solidFill>
              </a:rPr>
              <a:t>y=0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800725" y="3810000"/>
            <a:ext cx="1497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990033"/>
                </a:solidFill>
              </a:rPr>
              <a:t>x=1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>
                <a:solidFill>
                  <a:srgbClr val="990033"/>
                </a:solidFill>
              </a:rPr>
              <a:t>y=1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876925" y="2971800"/>
            <a:ext cx="1327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990033"/>
                </a:solidFill>
              </a:rPr>
              <a:t>i</a:t>
            </a:r>
            <a:r>
              <a:rPr lang="en-US" dirty="0" smtClean="0">
                <a:solidFill>
                  <a:srgbClr val="990033"/>
                </a:solidFill>
              </a:rPr>
              <a:t>=1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>
                <a:solidFill>
                  <a:srgbClr val="990033"/>
                </a:solidFill>
              </a:rPr>
              <a:t>i=1</a:t>
            </a:r>
            <a:endParaRPr lang="en-US" dirty="0">
              <a:solidFill>
                <a:srgbClr val="990033"/>
              </a:solidFill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098925" y="2855913"/>
            <a:ext cx="1036638" cy="2997200"/>
            <a:chOff x="2582" y="1799"/>
            <a:chExt cx="653" cy="1888"/>
          </a:xfrm>
        </p:grpSpPr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2582" y="1799"/>
              <a:ext cx="6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006600"/>
                  </a:solidFill>
                </a:rPr>
                <a:t>x=0,y=0</a:t>
              </a:r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2592" y="2350"/>
              <a:ext cx="6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006600"/>
                  </a:solidFill>
                </a:rPr>
                <a:t>x</a:t>
              </a:r>
              <a:r>
                <a:rPr lang="en-US">
                  <a:solidFill>
                    <a:srgbClr val="006600"/>
                  </a:solidFill>
                  <a:latin typeface="Symbol" pitchFamily="18" charset="2"/>
                </a:rPr>
                <a:t>¹</a:t>
              </a:r>
              <a:r>
                <a:rPr lang="en-US">
                  <a:solidFill>
                    <a:srgbClr val="006600"/>
                  </a:solidFill>
                </a:rPr>
                <a:t>0,y</a:t>
              </a:r>
              <a:r>
                <a:rPr lang="en-US">
                  <a:solidFill>
                    <a:srgbClr val="006600"/>
                  </a:solidFill>
                  <a:latin typeface="Symbol" pitchFamily="18" charset="2"/>
                </a:rPr>
                <a:t>¹</a:t>
              </a:r>
              <a:r>
                <a:rPr lang="en-US">
                  <a:solidFill>
                    <a:srgbClr val="006600"/>
                  </a:solidFill>
                </a:rPr>
                <a:t>0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2602" y="2903"/>
              <a:ext cx="6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006600"/>
                  </a:solidFill>
                </a:rPr>
                <a:t>x=0,y</a:t>
              </a:r>
              <a:r>
                <a:rPr lang="en-US">
                  <a:solidFill>
                    <a:srgbClr val="006600"/>
                  </a:solidFill>
                  <a:latin typeface="Symbol" pitchFamily="18" charset="2"/>
                </a:rPr>
                <a:t>¹</a:t>
              </a:r>
              <a:r>
                <a:rPr lang="en-US">
                  <a:solidFill>
                    <a:srgbClr val="006600"/>
                  </a:solidFill>
                </a:rPr>
                <a:t>0</a:t>
              </a:r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2612" y="3456"/>
              <a:ext cx="6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006600"/>
                  </a:solidFill>
                </a:rPr>
                <a:t>x=0,y</a:t>
              </a:r>
              <a:r>
                <a:rPr lang="en-US">
                  <a:solidFill>
                    <a:srgbClr val="006600"/>
                  </a:solidFill>
                  <a:latin typeface="Symbol" pitchFamily="18" charset="2"/>
                </a:rPr>
                <a:t>¹</a:t>
              </a:r>
              <a:r>
                <a:rPr lang="en-US">
                  <a:solidFill>
                    <a:srgbClr val="006600"/>
                  </a:solidFill>
                </a:rPr>
                <a:t>0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638800" y="3657600"/>
            <a:ext cx="3276600" cy="1250950"/>
            <a:chOff x="3552" y="2304"/>
            <a:chExt cx="2064" cy="788"/>
          </a:xfrm>
        </p:grpSpPr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3552" y="2304"/>
              <a:ext cx="110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4560" y="2592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51" name="Text Box 31"/>
            <p:cNvSpPr txBox="1">
              <a:spLocks noChangeArrowheads="1"/>
            </p:cNvSpPr>
            <p:nvPr/>
          </p:nvSpPr>
          <p:spPr bwMode="auto">
            <a:xfrm>
              <a:off x="4852" y="2688"/>
              <a:ext cx="7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Add these</a:t>
              </a:r>
            </a:p>
            <a:p>
              <a:r>
                <a:rPr lang="en-US"/>
                <a:t>predicate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71800" y="6248400"/>
            <a:ext cx="6129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McMillan &amp; </a:t>
            </a:r>
            <a:r>
              <a:rPr lang="en-US" dirty="0" err="1" smtClean="0"/>
              <a:t>Jhala</a:t>
            </a:r>
            <a:r>
              <a:rPr lang="en-US" dirty="0" smtClean="0"/>
              <a:t>, TACAS 2006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 autoUpdateAnimBg="0"/>
      <p:bldP spid="5140" grpId="0" autoUpdateAnimBg="0"/>
      <p:bldP spid="5141" grpId="0" autoUpdateAnimBg="0"/>
      <p:bldP spid="51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Interpolants</a:t>
            </a:r>
            <a:r>
              <a:rPr lang="en-US" dirty="0" smtClean="0"/>
              <a:t> and concrete counterexamples.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prevents introduction of unnecessary symbols in predicates.</a:t>
            </a:r>
          </a:p>
          <a:p>
            <a:r>
              <a:rPr lang="en-US" dirty="0" smtClean="0"/>
              <a:t>Starting point for refinement:  </a:t>
            </a:r>
            <a:r>
              <a:rPr lang="en-US" dirty="0" err="1" smtClean="0"/>
              <a:t>Unsatisfiable</a:t>
            </a:r>
            <a:r>
              <a:rPr lang="en-US" dirty="0" smtClean="0"/>
              <a:t> concretized counterexample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)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 </a:t>
            </a:r>
            <a:r>
              <a:rPr lang="en-US" dirty="0" smtClean="0"/>
              <a:t>...</a:t>
            </a:r>
            <a:r>
              <a:rPr lang="en-US" dirty="0" smtClean="0">
                <a:sym typeface="Symbol"/>
              </a:rPr>
              <a:t>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FALSE</a:t>
            </a:r>
            <a:endParaRPr lang="en-US" dirty="0" smtClean="0"/>
          </a:p>
          <a:p>
            <a:r>
              <a:rPr lang="en-US" dirty="0" smtClean="0"/>
              <a:t>Create a “generalized </a:t>
            </a:r>
            <a:r>
              <a:rPr lang="en-US" dirty="0" err="1" smtClean="0"/>
              <a:t>interpolant</a:t>
            </a:r>
            <a:r>
              <a:rPr lang="en-US" dirty="0" smtClean="0"/>
              <a:t>”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,</a:t>
            </a:r>
            <a:r>
              <a:rPr lang="en-US" i="1" dirty="0" smtClean="0">
                <a:sym typeface="Symbol"/>
              </a:rPr>
              <a:t>R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),...,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i="1" dirty="0" smtClean="0">
                <a:sym typeface="Symbol"/>
              </a:rPr>
              <a:t>R</a:t>
            </a:r>
            <a:r>
              <a:rPr lang="en-US" baseline="-25000" dirty="0" smtClean="0">
                <a:sym typeface="Symbol"/>
              </a:rPr>
              <a:t>i-1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i-1</a:t>
            </a:r>
            <a:r>
              <a:rPr lang="en-US" dirty="0" smtClean="0">
                <a:sym typeface="Symbol"/>
              </a:rPr>
              <a:t>)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i-1</a:t>
            </a:r>
            <a:r>
              <a:rPr lang="en-US" dirty="0" smtClean="0">
                <a:sym typeface="Symbol"/>
              </a:rPr>
              <a:t>,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 </a:t>
            </a:r>
            <a:r>
              <a:rPr lang="en-US" i="1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i="1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)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i+i</a:t>
            </a:r>
            <a:r>
              <a:rPr lang="en-US" dirty="0" smtClean="0">
                <a:sym typeface="Symbol"/>
              </a:rPr>
              <a:t>)</a:t>
            </a:r>
            <a:r>
              <a:rPr lang="en-US" baseline="-25000" dirty="0" err="1" smtClean="0">
                <a:sym typeface="Symbol"/>
              </a:rPr>
              <a:t>i+i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i+i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...</a:t>
            </a:r>
            <a:r>
              <a:rPr lang="en-US" dirty="0" smtClean="0">
                <a:sym typeface="Symbol"/>
              </a:rPr>
              <a:t>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 </a:t>
            </a:r>
            <a:r>
              <a:rPr lang="en-US" dirty="0" smtClean="0">
                <a:sym typeface="Symbol"/>
              </a:rPr>
              <a:t>FALSE</a:t>
            </a:r>
          </a:p>
          <a:p>
            <a:pPr lvl="1"/>
            <a:r>
              <a:rPr lang="en-US" i="1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only has symbols from </a:t>
            </a:r>
            <a:r>
              <a:rPr lang="en-US" baseline="-25000" dirty="0" err="1" smtClean="0">
                <a:sym typeface="Symbol"/>
              </a:rPr>
              <a:t>i</a:t>
            </a:r>
            <a:endParaRPr lang="en-US" baseline="-25000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Interpolants as Floyd-Hoare proofs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2590800"/>
            <a:ext cx="914400" cy="2362200"/>
            <a:chOff x="1680" y="2064"/>
            <a:chExt cx="576" cy="1488"/>
          </a:xfrm>
        </p:grpSpPr>
        <p:sp>
          <p:nvSpPr>
            <p:cNvPr id="397316" name="Rectangle 4"/>
            <p:cNvSpPr>
              <a:spLocks noChangeArrowheads="1"/>
            </p:cNvSpPr>
            <p:nvPr/>
          </p:nvSpPr>
          <p:spPr bwMode="auto">
            <a:xfrm>
              <a:off x="1680" y="2064"/>
              <a:ext cx="576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7317" name="Rectangle 5"/>
            <p:cNvSpPr>
              <a:spLocks noChangeArrowheads="1"/>
            </p:cNvSpPr>
            <p:nvPr/>
          </p:nvSpPr>
          <p:spPr bwMode="auto">
            <a:xfrm>
              <a:off x="1680" y="2496"/>
              <a:ext cx="528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7318" name="Rectangle 6"/>
            <p:cNvSpPr>
              <a:spLocks noChangeArrowheads="1"/>
            </p:cNvSpPr>
            <p:nvPr/>
          </p:nvSpPr>
          <p:spPr bwMode="auto">
            <a:xfrm>
              <a:off x="1680" y="3024"/>
              <a:ext cx="528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62225" y="1143000"/>
            <a:ext cx="776288" cy="2895600"/>
            <a:chOff x="1614" y="720"/>
            <a:chExt cx="489" cy="1824"/>
          </a:xfrm>
        </p:grpSpPr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1614" y="2313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990033"/>
                  </a:solidFill>
                  <a:effectLst/>
                </a:rPr>
                <a:t>False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1652" y="1248"/>
              <a:ext cx="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990033"/>
                  </a:solidFill>
                  <a:effectLst/>
                </a:rPr>
                <a:t>x</a:t>
              </a:r>
              <a:r>
                <a:rPr lang="en-US" sz="1800" baseline="-25000">
                  <a:solidFill>
                    <a:srgbClr val="990033"/>
                  </a:solidFill>
                  <a:effectLst/>
                </a:rPr>
                <a:t>1</a:t>
              </a:r>
              <a:r>
                <a:rPr lang="en-US" sz="1800">
                  <a:solidFill>
                    <a:srgbClr val="990033"/>
                  </a:solidFill>
                  <a:effectLst/>
                </a:rPr>
                <a:t>=y</a:t>
              </a:r>
              <a:r>
                <a:rPr lang="en-US" sz="1800" baseline="-25000">
                  <a:solidFill>
                    <a:srgbClr val="990033"/>
                  </a:solidFill>
                  <a:effectLst/>
                </a:rPr>
                <a:t>0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662" y="720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990033"/>
                  </a:solidFill>
                  <a:effectLst/>
                </a:rPr>
                <a:t>True</a:t>
              </a:r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630" y="1778"/>
              <a:ext cx="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990033"/>
                  </a:solidFill>
                  <a:effectLst/>
                </a:rPr>
                <a:t>y</a:t>
              </a:r>
              <a:r>
                <a:rPr lang="en-US" sz="1800" baseline="-25000">
                  <a:solidFill>
                    <a:srgbClr val="990033"/>
                  </a:solidFill>
                  <a:effectLst/>
                </a:rPr>
                <a:t>1</a:t>
              </a:r>
              <a:r>
                <a:rPr lang="en-US" sz="1800">
                  <a:solidFill>
                    <a:srgbClr val="990033"/>
                  </a:solidFill>
                  <a:effectLst/>
                </a:rPr>
                <a:t>&gt;x</a:t>
              </a:r>
              <a:r>
                <a:rPr lang="en-US" sz="1800" baseline="-25000">
                  <a:solidFill>
                    <a:srgbClr val="990033"/>
                  </a:solidFill>
                  <a:effectLst/>
                </a:rPr>
                <a:t>1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97175" y="1560513"/>
            <a:ext cx="5287963" cy="2146300"/>
            <a:chOff x="1762" y="983"/>
            <a:chExt cx="3331" cy="135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762" y="993"/>
              <a:ext cx="245" cy="1342"/>
              <a:chOff x="1762" y="993"/>
              <a:chExt cx="245" cy="1342"/>
            </a:xfrm>
          </p:grpSpPr>
          <p:sp>
            <p:nvSpPr>
              <p:cNvPr id="397326" name="Text Box 14"/>
              <p:cNvSpPr txBox="1">
                <a:spLocks noChangeArrowheads="1"/>
              </p:cNvSpPr>
              <p:nvPr/>
            </p:nvSpPr>
            <p:spPr bwMode="auto">
              <a:xfrm rot="5400000">
                <a:off x="1761" y="1006"/>
                <a:ext cx="26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 smtClean="0">
                    <a:effectLst/>
                    <a:latin typeface="cmsy10" pitchFamily="34" charset="0"/>
                    <a:sym typeface="Symbol"/>
                  </a:rPr>
                  <a:t></a:t>
                </a:r>
                <a:endParaRPr lang="en-US" sz="1800" b="1" dirty="0">
                  <a:effectLst/>
                  <a:latin typeface="cmsy10" pitchFamily="34" charset="0"/>
                </a:endParaRPr>
              </a:p>
            </p:txBody>
          </p:sp>
          <p:sp>
            <p:nvSpPr>
              <p:cNvPr id="397327" name="Text Box 15"/>
              <p:cNvSpPr txBox="1">
                <a:spLocks noChangeArrowheads="1"/>
              </p:cNvSpPr>
              <p:nvPr/>
            </p:nvSpPr>
            <p:spPr bwMode="auto">
              <a:xfrm rot="5400000">
                <a:off x="1761" y="1548"/>
                <a:ext cx="2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 smtClean="0">
                    <a:latin typeface="cmsy10" pitchFamily="34" charset="0"/>
                    <a:sym typeface="Symbol"/>
                  </a:rPr>
                  <a:t></a:t>
                </a:r>
                <a:endParaRPr lang="en-US" sz="1800" b="1" dirty="0">
                  <a:latin typeface="cmsy10" pitchFamily="34" charset="0"/>
                </a:endParaRPr>
              </a:p>
            </p:txBody>
          </p:sp>
          <p:sp>
            <p:nvSpPr>
              <p:cNvPr id="39732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1748" y="2089"/>
                <a:ext cx="2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 smtClean="0">
                    <a:latin typeface="cmsy10" pitchFamily="34" charset="0"/>
                    <a:sym typeface="Symbol"/>
                  </a:rPr>
                  <a:t></a:t>
                </a:r>
                <a:endParaRPr lang="en-US" sz="1800" b="1" dirty="0">
                  <a:latin typeface="cmsy10" pitchFamily="34" charset="0"/>
                </a:endParaRPr>
              </a:p>
            </p:txBody>
          </p:sp>
        </p:grpSp>
        <p:sp>
          <p:nvSpPr>
            <p:cNvPr id="397329" name="Text Box 17"/>
            <p:cNvSpPr txBox="1">
              <a:spLocks noChangeArrowheads="1"/>
            </p:cNvSpPr>
            <p:nvPr/>
          </p:nvSpPr>
          <p:spPr bwMode="auto">
            <a:xfrm>
              <a:off x="2928" y="983"/>
              <a:ext cx="21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/>
                </a:rPr>
                <a:t>1. Each formula implies the next</a:t>
              </a:r>
            </a:p>
          </p:txBody>
        </p:sp>
      </p:grpSp>
      <p:sp>
        <p:nvSpPr>
          <p:cNvPr id="397330" name="Text Box 18"/>
          <p:cNvSpPr txBox="1">
            <a:spLocks noChangeArrowheads="1"/>
          </p:cNvSpPr>
          <p:nvPr/>
        </p:nvSpPr>
        <p:spPr bwMode="auto">
          <a:xfrm>
            <a:off x="4648200" y="2133600"/>
            <a:ext cx="3952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effectLst/>
              </a:rPr>
              <a:t>2. Each is over common symbols of prefix and suffix</a:t>
            </a:r>
          </a:p>
        </p:txBody>
      </p:sp>
      <p:sp>
        <p:nvSpPr>
          <p:cNvPr id="397331" name="Text Box 19"/>
          <p:cNvSpPr txBox="1">
            <a:spLocks noChangeArrowheads="1"/>
          </p:cNvSpPr>
          <p:nvPr/>
        </p:nvSpPr>
        <p:spPr bwMode="auto">
          <a:xfrm>
            <a:off x="4648200" y="3048000"/>
            <a:ext cx="3703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effectLst/>
              </a:rPr>
              <a:t>3. Begins with true, ends with false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1295400" y="1295400"/>
            <a:ext cx="1022350" cy="2667000"/>
            <a:chOff x="920" y="768"/>
            <a:chExt cx="644" cy="1680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920" y="864"/>
              <a:ext cx="644" cy="1584"/>
              <a:chOff x="920" y="864"/>
              <a:chExt cx="644" cy="1584"/>
            </a:xfrm>
          </p:grpSpPr>
          <p:sp>
            <p:nvSpPr>
              <p:cNvPr id="397347" name="Line 35"/>
              <p:cNvSpPr>
                <a:spLocks noChangeShapeType="1"/>
              </p:cNvSpPr>
              <p:nvPr/>
            </p:nvSpPr>
            <p:spPr bwMode="auto">
              <a:xfrm>
                <a:off x="1516" y="864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7348" name="Oval 36"/>
              <p:cNvSpPr>
                <a:spLocks noChangeArrowheads="1"/>
              </p:cNvSpPr>
              <p:nvPr/>
            </p:nvSpPr>
            <p:spPr bwMode="auto">
              <a:xfrm>
                <a:off x="1468" y="12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7349" name="Line 37"/>
              <p:cNvSpPr>
                <a:spLocks noChangeShapeType="1"/>
              </p:cNvSpPr>
              <p:nvPr/>
            </p:nvSpPr>
            <p:spPr bwMode="auto">
              <a:xfrm>
                <a:off x="1516" y="139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7350" name="Oval 38"/>
              <p:cNvSpPr>
                <a:spLocks noChangeArrowheads="1"/>
              </p:cNvSpPr>
              <p:nvPr/>
            </p:nvSpPr>
            <p:spPr bwMode="auto">
              <a:xfrm>
                <a:off x="1468" y="18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7351" name="Line 39"/>
              <p:cNvSpPr>
                <a:spLocks noChangeShapeType="1"/>
              </p:cNvSpPr>
              <p:nvPr/>
            </p:nvSpPr>
            <p:spPr bwMode="auto">
              <a:xfrm>
                <a:off x="1516" y="1920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7352" name="Oval 40"/>
              <p:cNvSpPr>
                <a:spLocks noChangeArrowheads="1"/>
              </p:cNvSpPr>
              <p:nvPr/>
            </p:nvSpPr>
            <p:spPr bwMode="auto">
              <a:xfrm>
                <a:off x="1468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" name="Group 41"/>
              <p:cNvGrpSpPr>
                <a:grpSpLocks/>
              </p:cNvGrpSpPr>
              <p:nvPr/>
            </p:nvGrpSpPr>
            <p:grpSpPr bwMode="auto">
              <a:xfrm>
                <a:off x="920" y="912"/>
                <a:ext cx="424" cy="1298"/>
                <a:chOff x="920" y="912"/>
                <a:chExt cx="424" cy="1298"/>
              </a:xfrm>
            </p:grpSpPr>
            <p:sp>
              <p:nvSpPr>
                <p:cNvPr id="39735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960" y="912"/>
                  <a:ext cx="3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effectLst/>
                    </a:rPr>
                    <a:t>x=y;</a:t>
                  </a:r>
                  <a:endParaRPr lang="en-US" sz="1800" baseline="-25000">
                    <a:effectLst/>
                  </a:endParaRPr>
                </a:p>
              </p:txBody>
            </p:sp>
            <p:sp>
              <p:nvSpPr>
                <p:cNvPr id="39735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948" y="1449"/>
                  <a:ext cx="3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>
                      <a:effectLst/>
                    </a:rPr>
                    <a:t>y++;</a:t>
                  </a:r>
                </a:p>
              </p:txBody>
            </p:sp>
            <p:sp>
              <p:nvSpPr>
                <p:cNvPr id="39735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920" y="1979"/>
                  <a:ext cx="4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>
                      <a:effectLst/>
                    </a:rPr>
                    <a:t>[x=y]</a:t>
                  </a:r>
                </a:p>
              </p:txBody>
            </p:sp>
          </p:grpSp>
        </p:grpSp>
        <p:sp>
          <p:nvSpPr>
            <p:cNvPr id="397357" name="Oval 45"/>
            <p:cNvSpPr>
              <a:spLocks noChangeArrowheads="1"/>
            </p:cNvSpPr>
            <p:nvPr/>
          </p:nvSpPr>
          <p:spPr bwMode="auto">
            <a:xfrm>
              <a:off x="1468" y="7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1219200" y="1524000"/>
            <a:ext cx="976313" cy="2057400"/>
            <a:chOff x="846" y="912"/>
            <a:chExt cx="615" cy="1296"/>
          </a:xfrm>
        </p:grpSpPr>
        <p:sp>
          <p:nvSpPr>
            <p:cNvPr id="397359" name="Text Box 47"/>
            <p:cNvSpPr txBox="1">
              <a:spLocks noChangeArrowheads="1"/>
            </p:cNvSpPr>
            <p:nvPr/>
          </p:nvSpPr>
          <p:spPr bwMode="auto">
            <a:xfrm>
              <a:off x="912" y="912"/>
              <a:ext cx="49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/>
                </a:rPr>
                <a:t>x</a:t>
              </a:r>
              <a:r>
                <a:rPr lang="en-US" sz="1800" baseline="-25000">
                  <a:effectLst/>
                </a:rPr>
                <a:t>1</a:t>
              </a:r>
              <a:r>
                <a:rPr lang="en-US" sz="1800">
                  <a:effectLst/>
                </a:rPr>
                <a:t>= y</a:t>
              </a:r>
              <a:r>
                <a:rPr lang="en-US" sz="1800" baseline="-25000">
                  <a:effectLst/>
                </a:rPr>
                <a:t>0</a:t>
              </a:r>
            </a:p>
          </p:txBody>
        </p:sp>
        <p:sp>
          <p:nvSpPr>
            <p:cNvPr id="397360" name="Text Box 48"/>
            <p:cNvSpPr txBox="1">
              <a:spLocks noChangeArrowheads="1"/>
            </p:cNvSpPr>
            <p:nvPr/>
          </p:nvSpPr>
          <p:spPr bwMode="auto">
            <a:xfrm>
              <a:off x="846" y="1449"/>
              <a:ext cx="615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effectLst/>
                </a:rPr>
                <a:t>y</a:t>
              </a:r>
              <a:r>
                <a:rPr lang="en-US" sz="1800" baseline="-25000">
                  <a:effectLst/>
                </a:rPr>
                <a:t>1</a:t>
              </a:r>
              <a:r>
                <a:rPr lang="en-US" sz="1800">
                  <a:effectLst/>
                </a:rPr>
                <a:t>=y</a:t>
              </a:r>
              <a:r>
                <a:rPr lang="en-US" sz="1800" baseline="-25000">
                  <a:effectLst/>
                </a:rPr>
                <a:t>0</a:t>
              </a:r>
              <a:r>
                <a:rPr lang="en-US" sz="1800">
                  <a:effectLst/>
                </a:rPr>
                <a:t>+1</a:t>
              </a:r>
            </a:p>
          </p:txBody>
        </p:sp>
        <p:sp>
          <p:nvSpPr>
            <p:cNvPr id="397361" name="Text Box 49"/>
            <p:cNvSpPr txBox="1">
              <a:spLocks noChangeArrowheads="1"/>
            </p:cNvSpPr>
            <p:nvPr/>
          </p:nvSpPr>
          <p:spPr bwMode="auto">
            <a:xfrm>
              <a:off x="925" y="1977"/>
              <a:ext cx="44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effectLst/>
                </a:rPr>
                <a:t>x</a:t>
              </a:r>
              <a:r>
                <a:rPr lang="en-US" sz="1800" baseline="-25000">
                  <a:effectLst/>
                </a:rPr>
                <a:t>1</a:t>
              </a:r>
              <a:r>
                <a:rPr lang="en-US" sz="1800">
                  <a:effectLst/>
                  <a:latin typeface="Symbol" pitchFamily="18" charset="2"/>
                </a:rPr>
                <a:t>=</a:t>
              </a:r>
              <a:r>
                <a:rPr lang="en-US" sz="1800">
                  <a:effectLst/>
                </a:rPr>
                <a:t>y</a:t>
              </a:r>
              <a:r>
                <a:rPr lang="en-US" sz="1800" baseline="-25000">
                  <a:effectLst/>
                </a:rPr>
                <a:t>1</a:t>
              </a:r>
              <a:endParaRPr lang="en-US" sz="1800">
                <a:effectLst/>
              </a:endParaRP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1152525" y="1143000"/>
            <a:ext cx="2333625" cy="2895600"/>
            <a:chOff x="726" y="720"/>
            <a:chExt cx="1470" cy="1824"/>
          </a:xfrm>
        </p:grpSpPr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1632" y="720"/>
              <a:ext cx="564" cy="1824"/>
              <a:chOff x="1614" y="720"/>
              <a:chExt cx="564" cy="1824"/>
            </a:xfrm>
          </p:grpSpPr>
          <p:sp>
            <p:nvSpPr>
              <p:cNvPr id="397364" name="Text Box 52"/>
              <p:cNvSpPr txBox="1">
                <a:spLocks noChangeArrowheads="1"/>
              </p:cNvSpPr>
              <p:nvPr/>
            </p:nvSpPr>
            <p:spPr bwMode="auto">
              <a:xfrm>
                <a:off x="1614" y="2313"/>
                <a:ext cx="564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990033"/>
                    </a:solidFill>
                    <a:effectLst/>
                  </a:rPr>
                  <a:t>{False}</a:t>
                </a:r>
              </a:p>
            </p:txBody>
          </p:sp>
          <p:sp>
            <p:nvSpPr>
              <p:cNvPr id="397365" name="Text Box 53"/>
              <p:cNvSpPr txBox="1">
                <a:spLocks noChangeArrowheads="1"/>
              </p:cNvSpPr>
              <p:nvPr/>
            </p:nvSpPr>
            <p:spPr bwMode="auto">
              <a:xfrm>
                <a:off x="1652" y="1248"/>
                <a:ext cx="443" cy="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>
                    <a:solidFill>
                      <a:srgbClr val="990033"/>
                    </a:solidFill>
                    <a:effectLst/>
                  </a:rPr>
                  <a:t>{</a:t>
                </a:r>
                <a:r>
                  <a:rPr lang="en-US" sz="1800" dirty="0">
                    <a:solidFill>
                      <a:srgbClr val="990033"/>
                    </a:solidFill>
                    <a:effectLst/>
                  </a:rPr>
                  <a:t>x=y}</a:t>
                </a:r>
                <a:endParaRPr lang="en-US" sz="1800" baseline="-25000" dirty="0">
                  <a:solidFill>
                    <a:srgbClr val="990033"/>
                  </a:solidFill>
                  <a:effectLst/>
                </a:endParaRPr>
              </a:p>
            </p:txBody>
          </p:sp>
          <p:sp>
            <p:nvSpPr>
              <p:cNvPr id="397366" name="Text Box 54"/>
              <p:cNvSpPr txBox="1">
                <a:spLocks noChangeArrowheads="1"/>
              </p:cNvSpPr>
              <p:nvPr/>
            </p:nvSpPr>
            <p:spPr bwMode="auto">
              <a:xfrm>
                <a:off x="1662" y="720"/>
                <a:ext cx="50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olidFill>
                      <a:srgbClr val="990033"/>
                    </a:solidFill>
                    <a:effectLst/>
                  </a:rPr>
                  <a:t>{True}</a:t>
                </a:r>
              </a:p>
            </p:txBody>
          </p:sp>
          <p:sp>
            <p:nvSpPr>
              <p:cNvPr id="397367" name="Text Box 55"/>
              <p:cNvSpPr txBox="1">
                <a:spLocks noChangeArrowheads="1"/>
              </p:cNvSpPr>
              <p:nvPr/>
            </p:nvSpPr>
            <p:spPr bwMode="auto">
              <a:xfrm>
                <a:off x="1630" y="1778"/>
                <a:ext cx="443" cy="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>
                    <a:solidFill>
                      <a:srgbClr val="990033"/>
                    </a:solidFill>
                    <a:effectLst/>
                  </a:rPr>
                  <a:t>{</a:t>
                </a:r>
                <a:r>
                  <a:rPr lang="en-US" sz="1800" dirty="0">
                    <a:solidFill>
                      <a:srgbClr val="990033"/>
                    </a:solidFill>
                    <a:effectLst/>
                  </a:rPr>
                  <a:t>y&gt;x}</a:t>
                </a:r>
                <a:endParaRPr lang="en-US" sz="1800" baseline="-25000" dirty="0">
                  <a:solidFill>
                    <a:srgbClr val="990033"/>
                  </a:solidFill>
                  <a:effectLst/>
                </a:endParaRPr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>
              <a:off x="726" y="960"/>
              <a:ext cx="604" cy="1298"/>
              <a:chOff x="852" y="912"/>
              <a:chExt cx="604" cy="1298"/>
            </a:xfrm>
          </p:grpSpPr>
          <p:sp>
            <p:nvSpPr>
              <p:cNvPr id="397369" name="Text Box 57"/>
              <p:cNvSpPr txBox="1">
                <a:spLocks noChangeArrowheads="1"/>
              </p:cNvSpPr>
              <p:nvPr/>
            </p:nvSpPr>
            <p:spPr bwMode="auto">
              <a:xfrm>
                <a:off x="912" y="912"/>
                <a:ext cx="544" cy="3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effectLst/>
                  </a:rPr>
                  <a:t>x  = y  </a:t>
                </a:r>
              </a:p>
              <a:p>
                <a:endParaRPr lang="en-US" sz="1800" baseline="-25000">
                  <a:effectLst/>
                </a:endParaRPr>
              </a:p>
            </p:txBody>
          </p:sp>
          <p:sp>
            <p:nvSpPr>
              <p:cNvPr id="397370" name="Text Box 58"/>
              <p:cNvSpPr txBox="1">
                <a:spLocks noChangeArrowheads="1"/>
              </p:cNvSpPr>
              <p:nvPr/>
            </p:nvSpPr>
            <p:spPr bwMode="auto">
              <a:xfrm>
                <a:off x="855" y="1449"/>
                <a:ext cx="596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effectLst/>
                  </a:rPr>
                  <a:t>   y++   </a:t>
                </a:r>
              </a:p>
            </p:txBody>
          </p:sp>
          <p:sp>
            <p:nvSpPr>
              <p:cNvPr id="397371" name="Text Box 59"/>
              <p:cNvSpPr txBox="1">
                <a:spLocks noChangeArrowheads="1"/>
              </p:cNvSpPr>
              <p:nvPr/>
            </p:nvSpPr>
            <p:spPr bwMode="auto">
              <a:xfrm>
                <a:off x="852" y="1979"/>
                <a:ext cx="58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effectLst/>
                  </a:rPr>
                  <a:t>[x == y]</a:t>
                </a:r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4114800" y="5486400"/>
            <a:ext cx="369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Ken McMillan,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478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30" grpId="0" autoUpdateAnimBg="0"/>
      <p:bldP spid="3973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expressiveness of predicates forces generalization (to a good predicate).</a:t>
            </a:r>
          </a:p>
          <a:p>
            <a:r>
              <a:rPr lang="en-US" dirty="0" smtClean="0"/>
              <a:t>E.g., avoid predicates x=1, y=1, x=2, y=2, etc.  Force it to use x=y, instead.</a:t>
            </a:r>
          </a:p>
          <a:p>
            <a:r>
              <a:rPr lang="en-US" dirty="0" smtClean="0"/>
              <a:t>Idea: restrict language, gradually relax restrictions only if proof is impossible with current language.</a:t>
            </a:r>
          </a:p>
          <a:p>
            <a:pPr lvl="1"/>
            <a:r>
              <a:rPr lang="en-US" dirty="0" smtClean="0"/>
              <a:t>Example: Only allow constants up to size k in formulas.  Increase k only when proof is impossible with current k.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First-order 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Interpolation quantifier-free first-order logic uses same kind of trick as propositional</a:t>
            </a:r>
          </a:p>
          <a:p>
            <a:r>
              <a:rPr lang="en-US" dirty="0" smtClean="0"/>
              <a:t>Constructs: Equality, </a:t>
            </a:r>
            <a:r>
              <a:rPr lang="en-US" dirty="0" err="1" smtClean="0"/>
              <a:t>uninterpreted</a:t>
            </a:r>
            <a:r>
              <a:rPr lang="en-US" dirty="0" smtClean="0"/>
              <a:t> terms, arrays, simple arithmetic.</a:t>
            </a:r>
          </a:p>
          <a:p>
            <a:r>
              <a:rPr lang="en-US" dirty="0" smtClean="0"/>
              <a:t>Constrain </a:t>
            </a:r>
            <a:r>
              <a:rPr lang="en-US" dirty="0" err="1" smtClean="0"/>
              <a:t>prover</a:t>
            </a:r>
            <a:r>
              <a:rPr lang="en-US" dirty="0" smtClean="0"/>
              <a:t> to find </a:t>
            </a:r>
            <a:r>
              <a:rPr lang="en-US" dirty="0" err="1" smtClean="0"/>
              <a:t>interpolants</a:t>
            </a:r>
            <a:r>
              <a:rPr lang="en-US" dirty="0" smtClean="0"/>
              <a:t> during proofs.</a:t>
            </a:r>
          </a:p>
          <a:p>
            <a:pPr lvl="1"/>
            <a:r>
              <a:rPr lang="en-US" dirty="0" smtClean="0"/>
              <a:t>“split proof” – deduction rules restricted to vocabulary common to two successive formulas.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model checking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idea:  “Unroll” description, use SAT to find a property violation.</a:t>
            </a:r>
          </a:p>
          <a:p>
            <a:r>
              <a:rPr lang="en-US" dirty="0" smtClean="0"/>
              <a:t>State description:</a:t>
            </a:r>
          </a:p>
          <a:p>
            <a:pPr lvl="1"/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– initial state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 – </a:t>
            </a:r>
            <a:r>
              <a:rPr lang="en-US" i="1" dirty="0" smtClean="0"/>
              <a:t>t</a:t>
            </a:r>
            <a:r>
              <a:rPr lang="en-US" dirty="0" smtClean="0"/>
              <a:t> is a successor of </a:t>
            </a:r>
            <a:r>
              <a:rPr lang="en-US" i="1" dirty="0" smtClean="0"/>
              <a:t>s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– property of all states</a:t>
            </a:r>
          </a:p>
          <a:p>
            <a:r>
              <a:rPr lang="en-US" dirty="0" smtClean="0"/>
              <a:t>k-step violation of the property would satisfy:</a:t>
            </a:r>
            <a:r>
              <a:rPr lang="en-US" i="1" dirty="0" smtClean="0"/>
              <a:t> I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...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N(</a:t>
            </a:r>
            <a:r>
              <a:rPr lang="en-US" i="1" dirty="0" smtClean="0"/>
              <a:t>s</a:t>
            </a:r>
            <a:r>
              <a:rPr lang="en-US" baseline="-25000" dirty="0" smtClean="0"/>
              <a:t>k-1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k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SAT to check this for </a:t>
            </a:r>
            <a:r>
              <a:rPr lang="en-US" i="1" dirty="0" smtClean="0"/>
              <a:t>k</a:t>
            </a:r>
            <a:r>
              <a:rPr lang="en-US" dirty="0" smtClean="0"/>
              <a:t> = 0, 1, ... until it gets too big.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with BMC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Bounded model checking is a good way to search for counterexamples (up to some depth).</a:t>
            </a:r>
          </a:p>
          <a:p>
            <a:r>
              <a:rPr lang="en-US" sz="2400" dirty="0" smtClean="0"/>
              <a:t>For proving “always properties” (previous slide)</a:t>
            </a:r>
          </a:p>
          <a:p>
            <a:pPr lvl="1"/>
            <a:r>
              <a:rPr lang="en-US" sz="2000" dirty="0" smtClean="0"/>
              <a:t>Define “depth” of a state as the length of the shortest path from a start state to the state.</a:t>
            </a:r>
          </a:p>
          <a:p>
            <a:pPr lvl="1"/>
            <a:r>
              <a:rPr lang="en-US" sz="2000" dirty="0" smtClean="0"/>
              <a:t>Searching all </a:t>
            </a:r>
            <a:r>
              <a:rPr lang="en-US" sz="2000" i="1" dirty="0" smtClean="0"/>
              <a:t>k</a:t>
            </a:r>
            <a:r>
              <a:rPr lang="en-US" sz="2000" dirty="0" smtClean="0"/>
              <a:t> up to the maximum-depth state is sufficient to prove property </a:t>
            </a:r>
            <a:r>
              <a:rPr lang="en-US" sz="2000" i="1" dirty="0" smtClean="0"/>
              <a:t>P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If there are |</a:t>
            </a:r>
            <a:r>
              <a:rPr lang="en-US" sz="2000" i="1" dirty="0" smtClean="0"/>
              <a:t>V</a:t>
            </a:r>
            <a:r>
              <a:rPr lang="en-US" sz="2000" dirty="0" smtClean="0"/>
              <a:t>| Boolean state variables, there is a bound of 2</a:t>
            </a:r>
            <a:r>
              <a:rPr lang="en-US" sz="2000" baseline="30000" dirty="0" smtClean="0"/>
              <a:t>|</a:t>
            </a:r>
            <a:r>
              <a:rPr lang="en-US" sz="2000" i="1" baseline="30000" dirty="0" smtClean="0"/>
              <a:t>V</a:t>
            </a:r>
            <a:r>
              <a:rPr lang="en-US" sz="2000" baseline="30000" dirty="0" smtClean="0"/>
              <a:t>| </a:t>
            </a:r>
            <a:r>
              <a:rPr lang="en-US" sz="2000" dirty="0" smtClean="0"/>
              <a:t>on</a:t>
            </a:r>
            <a:r>
              <a:rPr lang="en-US" sz="2000" dirty="0" smtClean="0"/>
              <a:t> this path length.</a:t>
            </a:r>
          </a:p>
          <a:p>
            <a:pPr lvl="1"/>
            <a:r>
              <a:rPr lang="en-US" sz="1800" dirty="0" smtClean="0"/>
              <a:t>The maximum depth is usually much less than this.</a:t>
            </a:r>
          </a:p>
          <a:p>
            <a:pPr lvl="1"/>
            <a:r>
              <a:rPr lang="en-US" sz="1800" dirty="0" smtClean="0"/>
              <a:t>This is impractically large in most cases.</a:t>
            </a:r>
          </a:p>
          <a:p>
            <a:pPr lvl="1"/>
            <a:r>
              <a:rPr lang="en-US" sz="1800" dirty="0" smtClean="0"/>
              <a:t>It’s not helpful for infinite-state systems (e.g., unbounded integers).</a:t>
            </a:r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properties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Reminder:  Properties like “eventually P” are </a:t>
            </a:r>
            <a:r>
              <a:rPr lang="en-US" dirty="0" err="1" smtClean="0"/>
              <a:t>liveness</a:t>
            </a:r>
            <a:r>
              <a:rPr lang="en-US" dirty="0" smtClean="0"/>
              <a:t> properties.</a:t>
            </a:r>
          </a:p>
          <a:p>
            <a:r>
              <a:rPr lang="en-US" dirty="0" smtClean="0"/>
              <a:t>They don’t have finite-length counterexamples.</a:t>
            </a:r>
          </a:p>
          <a:p>
            <a:r>
              <a:rPr lang="en-US" dirty="0" smtClean="0"/>
              <a:t>But, for finite-state systems, there is a counterexample that is a single infinite path with a loop.</a:t>
            </a:r>
          </a:p>
          <a:p>
            <a:r>
              <a:rPr lang="en-US" dirty="0" smtClean="0"/>
              <a:t>The following says that there exists a loop where P is always false (a violation of “</a:t>
            </a:r>
            <a:r>
              <a:rPr lang="en-US" b="1" dirty="0" smtClean="0"/>
              <a:t>AF</a:t>
            </a:r>
            <a:r>
              <a:rPr lang="en-US" i="1" dirty="0" smtClean="0"/>
              <a:t> P</a:t>
            </a:r>
            <a:r>
              <a:rPr lang="en-US" dirty="0" smtClean="0"/>
              <a:t>”)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...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i+1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i+1</a:t>
            </a:r>
            <a:r>
              <a:rPr lang="en-US" dirty="0" smtClean="0"/>
              <a:t>)...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k-1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 </a:t>
            </a:r>
            <a:r>
              <a:rPr lang="en-US" dirty="0" smtClean="0"/>
              <a:t>N(</a:t>
            </a:r>
            <a:r>
              <a:rPr lang="en-US" i="1" dirty="0" smtClean="0"/>
              <a:t>s</a:t>
            </a:r>
            <a:r>
              <a:rPr lang="en-US" baseline="-25000" dirty="0" smtClean="0"/>
              <a:t>k-1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model checking with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Interpolants</a:t>
            </a:r>
            <a:r>
              <a:rPr lang="en-US" dirty="0" smtClean="0"/>
              <a:t> give some of the same advantages of constrain in BDDs</a:t>
            </a:r>
          </a:p>
          <a:p>
            <a:r>
              <a:rPr lang="en-US" dirty="0" smtClean="0"/>
              <a:t>Def: Given a pair of formulas (A, B) </a:t>
            </a:r>
            <a:r>
              <a:rPr lang="en-US" dirty="0" err="1" smtClean="0"/>
              <a:t>s.t</a:t>
            </a:r>
            <a:r>
              <a:rPr lang="en-US" dirty="0" smtClean="0"/>
              <a:t>. A&amp;B is not </a:t>
            </a:r>
            <a:r>
              <a:rPr lang="en-US" dirty="0" err="1" smtClean="0"/>
              <a:t>satisfiable</a:t>
            </a:r>
            <a:r>
              <a:rPr lang="en-US" dirty="0" smtClean="0"/>
              <a:t>, and </a:t>
            </a:r>
            <a:r>
              <a:rPr lang="en-US" dirty="0" err="1" smtClean="0"/>
              <a:t>interpolant</a:t>
            </a:r>
            <a:r>
              <a:rPr lang="en-US" dirty="0" smtClean="0"/>
              <a:t> P is a formula: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P</a:t>
            </a:r>
          </a:p>
          <a:p>
            <a:pPr lvl="1"/>
            <a:r>
              <a:rPr lang="en-US" dirty="0" smtClean="0"/>
              <a:t>P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B is </a:t>
            </a:r>
            <a:r>
              <a:rPr lang="en-US" dirty="0" err="1" smtClean="0"/>
              <a:t>unsatisfiable</a:t>
            </a:r>
            <a:endParaRPr lang="en-US" dirty="0" smtClean="0"/>
          </a:p>
          <a:p>
            <a:pPr lvl="1"/>
            <a:r>
              <a:rPr lang="en-US" dirty="0" smtClean="0"/>
              <a:t>P contains only variables that occur in both A and B.</a:t>
            </a:r>
          </a:p>
          <a:p>
            <a:r>
              <a:rPr lang="en-US" dirty="0" smtClean="0"/>
              <a:t>Equivalently:  If A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C, there is some P </a:t>
            </a:r>
            <a:r>
              <a:rPr lang="en-US" dirty="0" err="1" smtClean="0"/>
              <a:t>s.t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P and P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P contains only variables that occur in both A and C</a:t>
            </a:r>
          </a:p>
          <a:p>
            <a:pPr lvl="1"/>
            <a:r>
              <a:rPr lang="en-US" dirty="0" smtClean="0"/>
              <a:t>(C = 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Interpolants</a:t>
            </a:r>
            <a:r>
              <a:rPr lang="en-US" dirty="0" smtClean="0"/>
              <a:t> in unbounded 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i="1" dirty="0" smtClean="0"/>
              <a:t> I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...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N(</a:t>
            </a:r>
            <a:r>
              <a:rPr lang="en-US" i="1" dirty="0" smtClean="0"/>
              <a:t>s</a:t>
            </a:r>
            <a:r>
              <a:rPr lang="en-US" baseline="-25000" dirty="0" smtClean="0"/>
              <a:t>k-1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k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[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...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)]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satisfiable</a:t>
            </a:r>
            <a:r>
              <a:rPr lang="en-US" dirty="0" smtClean="0"/>
              <a:t>, we have a property violation</a:t>
            </a:r>
          </a:p>
          <a:p>
            <a:r>
              <a:rPr lang="en-US" dirty="0" smtClean="0"/>
              <a:t>Otherwise, find </a:t>
            </a:r>
            <a:r>
              <a:rPr lang="en-US" dirty="0" err="1" smtClean="0"/>
              <a:t>interpolant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of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 and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...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N(</a:t>
            </a:r>
            <a:r>
              <a:rPr lang="en-US" i="1" dirty="0" smtClean="0"/>
              <a:t>s</a:t>
            </a:r>
            <a:r>
              <a:rPr lang="en-US" baseline="-25000" dirty="0" smtClean="0"/>
              <a:t>k-1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k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Q </a:t>
            </a:r>
            <a:r>
              <a:rPr lang="en-US" dirty="0" smtClean="0"/>
              <a:t>only has variables from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/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Q(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  --</a:t>
            </a:r>
            <a:r>
              <a:rPr lang="en-US" dirty="0" smtClean="0"/>
              <a:t> Q(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smtClean="0"/>
              <a:t>is an </a:t>
            </a:r>
            <a:r>
              <a:rPr lang="en-US" i="1" dirty="0" err="1" smtClean="0"/>
              <a:t>overapproximation</a:t>
            </a:r>
            <a:r>
              <a:rPr lang="en-US" dirty="0" smtClean="0"/>
              <a:t> of states reachable in 1 step.</a:t>
            </a:r>
            <a:endParaRPr lang="en-US" i="1" baseline="-25000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Q(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 </a:t>
            </a:r>
            <a:r>
              <a:rPr lang="en-US" dirty="0" smtClean="0"/>
              <a:t> [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...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N(</a:t>
            </a:r>
            <a:r>
              <a:rPr lang="en-US" i="1" dirty="0" smtClean="0"/>
              <a:t>s</a:t>
            </a:r>
            <a:r>
              <a:rPr lang="en-US" baseline="-25000" dirty="0" smtClean="0"/>
              <a:t>k-1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k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)] </a:t>
            </a:r>
            <a:r>
              <a:rPr lang="en-US" dirty="0" err="1" smtClean="0"/>
              <a:t>unsatisfiable</a:t>
            </a:r>
            <a:r>
              <a:rPr lang="en-US" dirty="0" smtClean="0"/>
              <a:t>, so </a:t>
            </a:r>
            <a:r>
              <a:rPr lang="en-US" dirty="0" smtClean="0"/>
              <a:t>Q(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 is an </a:t>
            </a:r>
            <a:r>
              <a:rPr lang="en-US" i="1" dirty="0" err="1" smtClean="0"/>
              <a:t>underapproximation</a:t>
            </a:r>
            <a:r>
              <a:rPr lang="en-US" dirty="0" smtClean="0"/>
              <a:t> of states that are backwards reachable from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) in k-1 steps.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Interpolants</a:t>
            </a:r>
            <a:r>
              <a:rPr lang="en-US" dirty="0" smtClean="0"/>
              <a:t> in unbounded 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:= </a:t>
            </a:r>
            <a:r>
              <a:rPr lang="en-US" i="1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while true {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if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t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</a:t>
            </a:r>
            <a:r>
              <a:rPr lang="en-US" dirty="0" err="1" smtClean="0"/>
              <a:t>satisfiable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return “error found”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i="1" dirty="0" smtClean="0"/>
              <a:t>R’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:= ITP[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),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)]</a:t>
            </a:r>
            <a:r>
              <a:rPr lang="en-US" dirty="0" smtClean="0">
                <a:sym typeface="Symbol"/>
              </a:rPr>
              <a:t>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if </a:t>
            </a:r>
            <a:r>
              <a:rPr lang="en-US" i="1" dirty="0" smtClean="0"/>
              <a:t>R’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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), return “</a:t>
            </a:r>
            <a:r>
              <a:rPr lang="en-US" i="1" dirty="0" smtClean="0"/>
              <a:t>P</a:t>
            </a:r>
            <a:r>
              <a:rPr lang="en-US" dirty="0" smtClean="0"/>
              <a:t> holds” </a:t>
            </a:r>
            <a:r>
              <a:rPr lang="en-US" sz="2400" dirty="0" smtClean="0"/>
              <a:t>(inductive invariant)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:= </a:t>
            </a:r>
            <a:r>
              <a:rPr lang="en-US" i="1" dirty="0" smtClean="0"/>
              <a:t>R’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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(Note: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is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with variable </a:t>
            </a:r>
            <a:r>
              <a:rPr lang="en-US" i="1" dirty="0" smtClean="0"/>
              <a:t>s</a:t>
            </a:r>
            <a:r>
              <a:rPr lang="en-US" dirty="0" smtClean="0"/>
              <a:t> substituted for </a:t>
            </a:r>
            <a:r>
              <a:rPr lang="en-US" i="1" dirty="0" smtClean="0"/>
              <a:t>t</a:t>
            </a:r>
            <a:r>
              <a:rPr lang="en-US" dirty="0" smtClean="0"/>
              <a:t>.)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the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line could produce false positives: </a:t>
            </a:r>
          </a:p>
          <a:p>
            <a:pPr>
              <a:buNone/>
            </a:pPr>
            <a:r>
              <a:rPr lang="en-US" sz="2400" dirty="0" smtClean="0"/>
              <a:t>    if </a:t>
            </a:r>
            <a:r>
              <a:rPr lang="en-US" sz="2400" i="1" dirty="0" smtClean="0"/>
              <a:t>R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i="1" dirty="0" smtClean="0"/>
              <a:t>N</a:t>
            </a:r>
            <a:r>
              <a:rPr lang="en-US" sz="2400" dirty="0" smtClean="0"/>
              <a:t>(</a:t>
            </a:r>
            <a:r>
              <a:rPr lang="en-US" sz="2400" i="1" dirty="0" err="1" smtClean="0"/>
              <a:t>s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t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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is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return “error found</a:t>
            </a:r>
            <a:r>
              <a:rPr lang="en-US" sz="2400" dirty="0" smtClean="0"/>
              <a:t>”</a:t>
            </a:r>
          </a:p>
          <a:p>
            <a:pPr>
              <a:buNone/>
            </a:pPr>
            <a:r>
              <a:rPr lang="en-US" dirty="0" smtClean="0"/>
              <a:t>Since R is an </a:t>
            </a:r>
            <a:r>
              <a:rPr lang="en-US" dirty="0" err="1" smtClean="0"/>
              <a:t>overapproximation</a:t>
            </a:r>
            <a:r>
              <a:rPr lang="en-US" dirty="0" smtClean="0"/>
              <a:t> of the state space, there might be some unreachable state </a:t>
            </a:r>
            <a:r>
              <a:rPr lang="en-US" i="1" dirty="0" smtClean="0"/>
              <a:t>s </a:t>
            </a:r>
            <a:r>
              <a:rPr lang="en-US" dirty="0" smtClean="0"/>
              <a:t> that satisfies the formula.</a:t>
            </a:r>
          </a:p>
          <a:p>
            <a:pPr>
              <a:buNone/>
            </a:pPr>
            <a:r>
              <a:rPr lang="en-US" i="1" dirty="0" smtClean="0"/>
              <a:t>Correct algorithm uses 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...</a:t>
            </a:r>
            <a:r>
              <a:rPr lang="en-US" dirty="0" smtClean="0">
                <a:sym typeface="Symbol"/>
              </a:rPr>
              <a:t>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k-1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baseline="-25000" dirty="0" smtClean="0"/>
              <a:t>k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[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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...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baseline="-25000" dirty="0" err="1" smtClean="0"/>
              <a:t>k</a:t>
            </a:r>
            <a:r>
              <a:rPr lang="en-US" dirty="0" smtClean="0"/>
              <a:t>)] instead of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Theorem: There exists a </a:t>
            </a:r>
            <a:r>
              <a:rPr lang="en-US" i="1" dirty="0" smtClean="0"/>
              <a:t>k</a:t>
            </a:r>
            <a:r>
              <a:rPr lang="en-US" dirty="0" smtClean="0"/>
              <a:t> where this terminates with the correct answer.</a:t>
            </a:r>
          </a:p>
          <a:p>
            <a:pPr>
              <a:buNone/>
            </a:pPr>
            <a:r>
              <a:rPr lang="en-US" i="1" dirty="0" smtClean="0"/>
              <a:t>k </a:t>
            </a:r>
            <a:r>
              <a:rPr lang="en-US" dirty="0" smtClean="0"/>
              <a:t>is the </a:t>
            </a:r>
            <a:r>
              <a:rPr lang="en-US" i="1" dirty="0" smtClean="0"/>
              <a:t>reverse depth</a:t>
            </a:r>
            <a:r>
              <a:rPr lang="en-US" dirty="0" smtClean="0"/>
              <a:t> of the state </a:t>
            </a:r>
            <a:r>
              <a:rPr lang="en-US" dirty="0" smtClean="0"/>
              <a:t>graph.</a:t>
            </a:r>
          </a:p>
          <a:p>
            <a:pPr lvl="1">
              <a:buNone/>
            </a:pPr>
            <a:r>
              <a:rPr lang="en-US" dirty="0" smtClean="0"/>
              <a:t>Reverse depth of a state </a:t>
            </a:r>
            <a:r>
              <a:rPr lang="en-US" i="1" dirty="0" smtClean="0"/>
              <a:t>s</a:t>
            </a:r>
            <a:r>
              <a:rPr lang="en-US" dirty="0" smtClean="0"/>
              <a:t> is the length of the shortest path to a state satisfying </a:t>
            </a:r>
            <a:r>
              <a:rPr lang="en-US" dirty="0" smtClean="0">
                <a:sym typeface="Symbol"/>
              </a:rPr>
              <a:t>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Reverse depth of state graph is the maximum of this value over all states.</a:t>
            </a:r>
          </a:p>
          <a:p>
            <a:pPr>
              <a:buNone/>
            </a:pPr>
            <a:r>
              <a:rPr lang="en-US" dirty="0" smtClean="0"/>
              <a:t>Algorithm often terminates much faster by reaching a fixed point.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B8B6-0F4B-461B-810E-4AE2FBD0F7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15347</TotalTime>
  <Words>1265</Words>
  <Application>Microsoft Office PowerPoint</Application>
  <PresentationFormat>On-screen Show (4:3)</PresentationFormat>
  <Paragraphs>170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CS357 Lecture 13: Symbolic model checking without BDDs</vt:lpstr>
      <vt:lpstr>Bounded model checking</vt:lpstr>
      <vt:lpstr>Verification with BMC</vt:lpstr>
      <vt:lpstr>Liveness properties</vt:lpstr>
      <vt:lpstr>Better model checking with SAT</vt:lpstr>
      <vt:lpstr>Interpolants in unbounded model checking</vt:lpstr>
      <vt:lpstr>Interpolants in unbounded model checking</vt:lpstr>
      <vt:lpstr>Fix the bug</vt:lpstr>
      <vt:lpstr>Termination</vt:lpstr>
      <vt:lpstr>Finding a propositional interpolant</vt:lpstr>
      <vt:lpstr>Predicate Refinement</vt:lpstr>
      <vt:lpstr>Divergence example</vt:lpstr>
      <vt:lpstr>Interpolants and concrete counterexamples.</vt:lpstr>
      <vt:lpstr>Interpolants as Floyd-Hoare proofs</vt:lpstr>
      <vt:lpstr>Limited language</vt:lpstr>
      <vt:lpstr>First-order interpolation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verification with Murphi</dc:title>
  <dc:creator>David Dill</dc:creator>
  <cp:lastModifiedBy>dill</cp:lastModifiedBy>
  <cp:revision>576</cp:revision>
  <cp:lastPrinted>1999-01-19T19:33:10Z</cp:lastPrinted>
  <dcterms:created xsi:type="dcterms:W3CDTF">1999-01-05T19:15:20Z</dcterms:created>
  <dcterms:modified xsi:type="dcterms:W3CDTF">2011-11-08T16:46:49Z</dcterms:modified>
</cp:coreProperties>
</file>